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70" r:id="rId4"/>
    <p:sldId id="269" r:id="rId5"/>
    <p:sldId id="272" r:id="rId6"/>
    <p:sldId id="258" r:id="rId7"/>
    <p:sldId id="261" r:id="rId8"/>
    <p:sldId id="263" r:id="rId9"/>
    <p:sldId id="259" r:id="rId10"/>
    <p:sldId id="273" r:id="rId11"/>
    <p:sldId id="260" r:id="rId12"/>
    <p:sldId id="271" r:id="rId13"/>
    <p:sldId id="267" r:id="rId14"/>
    <p:sldId id="268" r:id="rId15"/>
    <p:sldId id="274" r:id="rId16"/>
    <p:sldId id="262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34367-DB1E-C8CE-04E3-0017CC363C55}" v="37" dt="2022-05-09T21:21:39.039"/>
    <p1510:client id="{7A8D69E7-CCEB-4D30-95E6-87EEF4C9D18F}" v="95" dt="2022-05-06T18:25:07.723"/>
    <p1510:client id="{815E65A1-77F1-D1C6-5FDE-D464E77176E6}" v="212" dt="2022-05-05T20:05:42.362"/>
    <p1510:client id="{C85F3157-2E0C-C55E-CAF5-FD05E4311BFE}" v="1111" dt="2022-05-09T21:06:07.869"/>
    <p1510:client id="{FF168C72-D6A7-4669-8428-48C81BB219C8}" v="392" dt="2022-04-29T16:41:32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05021F-DA7F-4026-9DEF-D2E2E104E7E8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FA25AC0-A572-4945-99DC-0B4D969654F1}">
      <dgm:prSet/>
      <dgm:spPr/>
      <dgm:t>
        <a:bodyPr/>
        <a:lstStyle/>
        <a:p>
          <a:r>
            <a:rPr lang="en-US"/>
            <a:t>Support:</a:t>
          </a:r>
        </a:p>
      </dgm:t>
    </dgm:pt>
    <dgm:pt modelId="{BF65D428-3497-49A1-833F-5D67A727C8A6}" type="parTrans" cxnId="{0368E30C-5E90-43EF-B9AB-44DD8A10C39A}">
      <dgm:prSet/>
      <dgm:spPr/>
      <dgm:t>
        <a:bodyPr/>
        <a:lstStyle/>
        <a:p>
          <a:endParaRPr lang="en-US"/>
        </a:p>
      </dgm:t>
    </dgm:pt>
    <dgm:pt modelId="{4DEFE7EC-1CB0-4673-87FA-469E4E9A01D7}" type="sibTrans" cxnId="{0368E30C-5E90-43EF-B9AB-44DD8A10C39A}">
      <dgm:prSet/>
      <dgm:spPr/>
      <dgm:t>
        <a:bodyPr/>
        <a:lstStyle/>
        <a:p>
          <a:endParaRPr lang="en-US"/>
        </a:p>
      </dgm:t>
    </dgm:pt>
    <dgm:pt modelId="{98904D7A-952D-4C82-8C85-D19463CF325D}">
      <dgm:prSet/>
      <dgm:spPr/>
      <dgm:t>
        <a:bodyPr/>
        <a:lstStyle/>
        <a:p>
          <a:r>
            <a:rPr lang="en-US"/>
            <a:t>CU Geobiology Community, especially my graduate student colleagues/friends</a:t>
          </a:r>
        </a:p>
      </dgm:t>
    </dgm:pt>
    <dgm:pt modelId="{B62602D6-3896-47FD-8A4C-18DEBEC1D3A8}" type="parTrans" cxnId="{655F5BE2-0FFF-43E8-A789-718117EDDAA5}">
      <dgm:prSet/>
      <dgm:spPr/>
      <dgm:t>
        <a:bodyPr/>
        <a:lstStyle/>
        <a:p>
          <a:endParaRPr lang="en-US"/>
        </a:p>
      </dgm:t>
    </dgm:pt>
    <dgm:pt modelId="{A4A81697-22DE-4F7B-863C-1FD57E717EAE}" type="sibTrans" cxnId="{655F5BE2-0FFF-43E8-A789-718117EDDAA5}">
      <dgm:prSet/>
      <dgm:spPr/>
      <dgm:t>
        <a:bodyPr/>
        <a:lstStyle/>
        <a:p>
          <a:endParaRPr lang="en-US"/>
        </a:p>
      </dgm:t>
    </dgm:pt>
    <dgm:pt modelId="{B69E58A3-36F7-4C32-905F-4B61F27015BD}">
      <dgm:prSet/>
      <dgm:spPr/>
      <dgm:t>
        <a:bodyPr/>
        <a:lstStyle/>
        <a:p>
          <a:r>
            <a:rPr lang="en-US"/>
            <a:t>Co-authors</a:t>
          </a:r>
        </a:p>
      </dgm:t>
    </dgm:pt>
    <dgm:pt modelId="{F3E39E02-710C-411A-8811-48EA41DB04C1}" type="parTrans" cxnId="{11E8C85B-2A33-403B-9AC7-636658FF48D8}">
      <dgm:prSet/>
      <dgm:spPr/>
      <dgm:t>
        <a:bodyPr/>
        <a:lstStyle/>
        <a:p>
          <a:endParaRPr lang="en-US"/>
        </a:p>
      </dgm:t>
    </dgm:pt>
    <dgm:pt modelId="{59C8CA0C-49FC-42A5-BF4C-E92619CECB38}" type="sibTrans" cxnId="{11E8C85B-2A33-403B-9AC7-636658FF48D8}">
      <dgm:prSet/>
      <dgm:spPr/>
      <dgm:t>
        <a:bodyPr/>
        <a:lstStyle/>
        <a:p>
          <a:endParaRPr lang="en-US"/>
        </a:p>
      </dgm:t>
    </dgm:pt>
    <dgm:pt modelId="{CAE509BE-D7D3-4C25-83F9-962697ED7EA2}">
      <dgm:prSet/>
      <dgm:spPr/>
      <dgm:t>
        <a:bodyPr/>
        <a:lstStyle/>
        <a:p>
          <a:r>
            <a:rPr lang="en-US"/>
            <a:t>Adam Younkin</a:t>
          </a:r>
        </a:p>
      </dgm:t>
    </dgm:pt>
    <dgm:pt modelId="{47F85418-E133-4B9E-AEF0-054D410738FB}" type="parTrans" cxnId="{38581747-FDD4-4056-B68F-71C8D1767EA1}">
      <dgm:prSet/>
      <dgm:spPr/>
      <dgm:t>
        <a:bodyPr/>
        <a:lstStyle/>
        <a:p>
          <a:endParaRPr lang="en-US"/>
        </a:p>
      </dgm:t>
    </dgm:pt>
    <dgm:pt modelId="{1793253A-1EA9-4882-908F-0D809CF202BC}" type="sibTrans" cxnId="{38581747-FDD4-4056-B68F-71C8D1767EA1}">
      <dgm:prSet/>
      <dgm:spPr/>
      <dgm:t>
        <a:bodyPr/>
        <a:lstStyle/>
        <a:p>
          <a:endParaRPr lang="en-US"/>
        </a:p>
      </dgm:t>
    </dgm:pt>
    <dgm:pt modelId="{C3D99843-4C13-444D-AFA4-7E89CA978A40}">
      <dgm:prSet/>
      <dgm:spPr/>
      <dgm:t>
        <a:bodyPr/>
        <a:lstStyle/>
        <a:p>
          <a:r>
            <a:rPr lang="en-US"/>
            <a:t>Friends and family</a:t>
          </a:r>
        </a:p>
      </dgm:t>
    </dgm:pt>
    <dgm:pt modelId="{B8B2340D-FF3E-4EF1-A915-789B242989B3}" type="parTrans" cxnId="{07292410-087A-4C04-84ED-8EB7B362A24E}">
      <dgm:prSet/>
      <dgm:spPr/>
      <dgm:t>
        <a:bodyPr/>
        <a:lstStyle/>
        <a:p>
          <a:endParaRPr lang="en-US"/>
        </a:p>
      </dgm:t>
    </dgm:pt>
    <dgm:pt modelId="{65C52324-385F-4BEF-8822-39DBE4B86212}" type="sibTrans" cxnId="{07292410-087A-4C04-84ED-8EB7B362A24E}">
      <dgm:prSet/>
      <dgm:spPr/>
      <dgm:t>
        <a:bodyPr/>
        <a:lstStyle/>
        <a:p>
          <a:endParaRPr lang="en-US"/>
        </a:p>
      </dgm:t>
    </dgm:pt>
    <dgm:pt modelId="{7EE98B9C-64B4-4732-AE85-53466706BE82}">
      <dgm:prSet/>
      <dgm:spPr/>
      <dgm:t>
        <a:bodyPr/>
        <a:lstStyle/>
        <a:p>
          <a:r>
            <a:rPr lang="en-US"/>
            <a:t>Funding:</a:t>
          </a:r>
        </a:p>
      </dgm:t>
    </dgm:pt>
    <dgm:pt modelId="{B8A3404E-8DA4-4028-B012-CD7219A13D45}" type="parTrans" cxnId="{920E3795-ACDC-4A88-8290-8F1F0D6DD428}">
      <dgm:prSet/>
      <dgm:spPr/>
      <dgm:t>
        <a:bodyPr/>
        <a:lstStyle/>
        <a:p>
          <a:endParaRPr lang="en-US"/>
        </a:p>
      </dgm:t>
    </dgm:pt>
    <dgm:pt modelId="{BC4CB416-688F-45AE-BC2D-7A6309A7BFA2}" type="sibTrans" cxnId="{920E3795-ACDC-4A88-8290-8F1F0D6DD428}">
      <dgm:prSet/>
      <dgm:spPr/>
      <dgm:t>
        <a:bodyPr/>
        <a:lstStyle/>
        <a:p>
          <a:endParaRPr lang="en-US"/>
        </a:p>
      </dgm:t>
    </dgm:pt>
    <dgm:pt modelId="{CED55868-1517-4B03-925D-EB715C10A159}">
      <dgm:prSet/>
      <dgm:spPr/>
      <dgm:t>
        <a:bodyPr/>
        <a:lstStyle/>
        <a:p>
          <a:r>
            <a:rPr lang="en-US"/>
            <a:t>University of Colorado Boulder Graduate School</a:t>
          </a:r>
        </a:p>
      </dgm:t>
    </dgm:pt>
    <dgm:pt modelId="{5F400FEE-4C9D-4941-BBCB-CF93CA502BD0}" type="parTrans" cxnId="{5336AF70-E683-47BF-B57D-DD0EA840430F}">
      <dgm:prSet/>
      <dgm:spPr/>
      <dgm:t>
        <a:bodyPr/>
        <a:lstStyle/>
        <a:p>
          <a:endParaRPr lang="en-US"/>
        </a:p>
      </dgm:t>
    </dgm:pt>
    <dgm:pt modelId="{6131A36A-1B25-4282-A240-1465CCCF1869}" type="sibTrans" cxnId="{5336AF70-E683-47BF-B57D-DD0EA840430F}">
      <dgm:prSet/>
      <dgm:spPr/>
      <dgm:t>
        <a:bodyPr/>
        <a:lstStyle/>
        <a:p>
          <a:endParaRPr lang="en-US"/>
        </a:p>
      </dgm:t>
    </dgm:pt>
    <dgm:pt modelId="{C0FFE42A-A710-4CE0-9673-071EFA90F0C9}" type="pres">
      <dgm:prSet presAssocID="{4C05021F-DA7F-4026-9DEF-D2E2E104E7E8}" presName="linear" presStyleCnt="0">
        <dgm:presLayoutVars>
          <dgm:dir/>
          <dgm:animLvl val="lvl"/>
          <dgm:resizeHandles val="exact"/>
        </dgm:presLayoutVars>
      </dgm:prSet>
      <dgm:spPr/>
    </dgm:pt>
    <dgm:pt modelId="{A0B52CDB-CCCC-46F1-8985-12AE25842DF1}" type="pres">
      <dgm:prSet presAssocID="{5FA25AC0-A572-4945-99DC-0B4D969654F1}" presName="parentLin" presStyleCnt="0"/>
      <dgm:spPr/>
    </dgm:pt>
    <dgm:pt modelId="{08786995-7797-4635-B0AB-C5443F094C72}" type="pres">
      <dgm:prSet presAssocID="{5FA25AC0-A572-4945-99DC-0B4D969654F1}" presName="parentLeftMargin" presStyleLbl="node1" presStyleIdx="0" presStyleCnt="2"/>
      <dgm:spPr/>
    </dgm:pt>
    <dgm:pt modelId="{D3873B03-2645-44C8-A3CC-04EC41693933}" type="pres">
      <dgm:prSet presAssocID="{5FA25AC0-A572-4945-99DC-0B4D969654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1768BF6-ACF0-4284-A707-AD663A4F2CAB}" type="pres">
      <dgm:prSet presAssocID="{5FA25AC0-A572-4945-99DC-0B4D969654F1}" presName="negativeSpace" presStyleCnt="0"/>
      <dgm:spPr/>
    </dgm:pt>
    <dgm:pt modelId="{8B71C97C-7886-4FA6-A08E-F58A014BFA37}" type="pres">
      <dgm:prSet presAssocID="{5FA25AC0-A572-4945-99DC-0B4D969654F1}" presName="childText" presStyleLbl="conFgAcc1" presStyleIdx="0" presStyleCnt="2">
        <dgm:presLayoutVars>
          <dgm:bulletEnabled val="1"/>
        </dgm:presLayoutVars>
      </dgm:prSet>
      <dgm:spPr/>
    </dgm:pt>
    <dgm:pt modelId="{285987DB-9348-4403-8C09-73E27C8EC0B6}" type="pres">
      <dgm:prSet presAssocID="{4DEFE7EC-1CB0-4673-87FA-469E4E9A01D7}" presName="spaceBetweenRectangles" presStyleCnt="0"/>
      <dgm:spPr/>
    </dgm:pt>
    <dgm:pt modelId="{77F9CF93-1997-4EF6-8413-F7D3C47947FD}" type="pres">
      <dgm:prSet presAssocID="{7EE98B9C-64B4-4732-AE85-53466706BE82}" presName="parentLin" presStyleCnt="0"/>
      <dgm:spPr/>
    </dgm:pt>
    <dgm:pt modelId="{8B2A2A1B-071D-466B-9139-139CC5860FA5}" type="pres">
      <dgm:prSet presAssocID="{7EE98B9C-64B4-4732-AE85-53466706BE82}" presName="parentLeftMargin" presStyleLbl="node1" presStyleIdx="0" presStyleCnt="2"/>
      <dgm:spPr/>
    </dgm:pt>
    <dgm:pt modelId="{15FC5A33-57B2-4B6C-BF9D-D2948A3B607A}" type="pres">
      <dgm:prSet presAssocID="{7EE98B9C-64B4-4732-AE85-53466706BE8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F83384F-F301-457C-A739-FAB1E4B54B2F}" type="pres">
      <dgm:prSet presAssocID="{7EE98B9C-64B4-4732-AE85-53466706BE82}" presName="negativeSpace" presStyleCnt="0"/>
      <dgm:spPr/>
    </dgm:pt>
    <dgm:pt modelId="{A7349C82-E29D-442A-8FD8-4016EA842F99}" type="pres">
      <dgm:prSet presAssocID="{7EE98B9C-64B4-4732-AE85-53466706BE8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368E30C-5E90-43EF-B9AB-44DD8A10C39A}" srcId="{4C05021F-DA7F-4026-9DEF-D2E2E104E7E8}" destId="{5FA25AC0-A572-4945-99DC-0B4D969654F1}" srcOrd="0" destOrd="0" parTransId="{BF65D428-3497-49A1-833F-5D67A727C8A6}" sibTransId="{4DEFE7EC-1CB0-4673-87FA-469E4E9A01D7}"/>
    <dgm:cxn modelId="{07292410-087A-4C04-84ED-8EB7B362A24E}" srcId="{5FA25AC0-A572-4945-99DC-0B4D969654F1}" destId="{C3D99843-4C13-444D-AFA4-7E89CA978A40}" srcOrd="3" destOrd="0" parTransId="{B8B2340D-FF3E-4EF1-A915-789B242989B3}" sibTransId="{65C52324-385F-4BEF-8822-39DBE4B86212}"/>
    <dgm:cxn modelId="{11E8C85B-2A33-403B-9AC7-636658FF48D8}" srcId="{5FA25AC0-A572-4945-99DC-0B4D969654F1}" destId="{B69E58A3-36F7-4C32-905F-4B61F27015BD}" srcOrd="1" destOrd="0" parTransId="{F3E39E02-710C-411A-8811-48EA41DB04C1}" sibTransId="{59C8CA0C-49FC-42A5-BF4C-E92619CECB38}"/>
    <dgm:cxn modelId="{38581747-FDD4-4056-B68F-71C8D1767EA1}" srcId="{5FA25AC0-A572-4945-99DC-0B4D969654F1}" destId="{CAE509BE-D7D3-4C25-83F9-962697ED7EA2}" srcOrd="2" destOrd="0" parTransId="{47F85418-E133-4B9E-AEF0-054D410738FB}" sibTransId="{1793253A-1EA9-4882-908F-0D809CF202BC}"/>
    <dgm:cxn modelId="{5336AF70-E683-47BF-B57D-DD0EA840430F}" srcId="{7EE98B9C-64B4-4732-AE85-53466706BE82}" destId="{CED55868-1517-4B03-925D-EB715C10A159}" srcOrd="0" destOrd="0" parTransId="{5F400FEE-4C9D-4941-BBCB-CF93CA502BD0}" sibTransId="{6131A36A-1B25-4282-A240-1465CCCF1869}"/>
    <dgm:cxn modelId="{AE1C1F54-88BF-47D5-8896-3237614BF053}" type="presOf" srcId="{5FA25AC0-A572-4945-99DC-0B4D969654F1}" destId="{D3873B03-2645-44C8-A3CC-04EC41693933}" srcOrd="1" destOrd="0" presId="urn:microsoft.com/office/officeart/2005/8/layout/list1"/>
    <dgm:cxn modelId="{920E3795-ACDC-4A88-8290-8F1F0D6DD428}" srcId="{4C05021F-DA7F-4026-9DEF-D2E2E104E7E8}" destId="{7EE98B9C-64B4-4732-AE85-53466706BE82}" srcOrd="1" destOrd="0" parTransId="{B8A3404E-8DA4-4028-B012-CD7219A13D45}" sibTransId="{BC4CB416-688F-45AE-BC2D-7A6309A7BFA2}"/>
    <dgm:cxn modelId="{F969FA97-89D0-4804-8249-A8C343C1F0A1}" type="presOf" srcId="{7EE98B9C-64B4-4732-AE85-53466706BE82}" destId="{8B2A2A1B-071D-466B-9139-139CC5860FA5}" srcOrd="0" destOrd="0" presId="urn:microsoft.com/office/officeart/2005/8/layout/list1"/>
    <dgm:cxn modelId="{06853ABA-D4BA-460C-B4F8-0C3F7FDAE407}" type="presOf" srcId="{7EE98B9C-64B4-4732-AE85-53466706BE82}" destId="{15FC5A33-57B2-4B6C-BF9D-D2948A3B607A}" srcOrd="1" destOrd="0" presId="urn:microsoft.com/office/officeart/2005/8/layout/list1"/>
    <dgm:cxn modelId="{EE208BBC-6C1D-41CB-988C-B4014268EA68}" type="presOf" srcId="{4C05021F-DA7F-4026-9DEF-D2E2E104E7E8}" destId="{C0FFE42A-A710-4CE0-9673-071EFA90F0C9}" srcOrd="0" destOrd="0" presId="urn:microsoft.com/office/officeart/2005/8/layout/list1"/>
    <dgm:cxn modelId="{AB7F13D0-C68D-45B3-87CE-EB664B53FC62}" type="presOf" srcId="{98904D7A-952D-4C82-8C85-D19463CF325D}" destId="{8B71C97C-7886-4FA6-A08E-F58A014BFA37}" srcOrd="0" destOrd="0" presId="urn:microsoft.com/office/officeart/2005/8/layout/list1"/>
    <dgm:cxn modelId="{9E99F6D3-A460-4496-B201-E38DEB811B21}" type="presOf" srcId="{CAE509BE-D7D3-4C25-83F9-962697ED7EA2}" destId="{8B71C97C-7886-4FA6-A08E-F58A014BFA37}" srcOrd="0" destOrd="2" presId="urn:microsoft.com/office/officeart/2005/8/layout/list1"/>
    <dgm:cxn modelId="{C15FA7DF-8040-4443-924B-D92DAEBD7A1E}" type="presOf" srcId="{B69E58A3-36F7-4C32-905F-4B61F27015BD}" destId="{8B71C97C-7886-4FA6-A08E-F58A014BFA37}" srcOrd="0" destOrd="1" presId="urn:microsoft.com/office/officeart/2005/8/layout/list1"/>
    <dgm:cxn modelId="{655F5BE2-0FFF-43E8-A789-718117EDDAA5}" srcId="{5FA25AC0-A572-4945-99DC-0B4D969654F1}" destId="{98904D7A-952D-4C82-8C85-D19463CF325D}" srcOrd="0" destOrd="0" parTransId="{B62602D6-3896-47FD-8A4C-18DEBEC1D3A8}" sibTransId="{A4A81697-22DE-4F7B-863C-1FD57E717EAE}"/>
    <dgm:cxn modelId="{AA5562E5-89F9-47B5-B5D2-A6E79F925F13}" type="presOf" srcId="{CED55868-1517-4B03-925D-EB715C10A159}" destId="{A7349C82-E29D-442A-8FD8-4016EA842F99}" srcOrd="0" destOrd="0" presId="urn:microsoft.com/office/officeart/2005/8/layout/list1"/>
    <dgm:cxn modelId="{83295FEB-4E61-4522-AF85-1EE3A8931FA6}" type="presOf" srcId="{5FA25AC0-A572-4945-99DC-0B4D969654F1}" destId="{08786995-7797-4635-B0AB-C5443F094C72}" srcOrd="0" destOrd="0" presId="urn:microsoft.com/office/officeart/2005/8/layout/list1"/>
    <dgm:cxn modelId="{FCDA25FA-B057-4DEC-9481-5A85A6CE8DEB}" type="presOf" srcId="{C3D99843-4C13-444D-AFA4-7E89CA978A40}" destId="{8B71C97C-7886-4FA6-A08E-F58A014BFA37}" srcOrd="0" destOrd="3" presId="urn:microsoft.com/office/officeart/2005/8/layout/list1"/>
    <dgm:cxn modelId="{07295BC0-C922-46CA-8D65-01AE0162ABFA}" type="presParOf" srcId="{C0FFE42A-A710-4CE0-9673-071EFA90F0C9}" destId="{A0B52CDB-CCCC-46F1-8985-12AE25842DF1}" srcOrd="0" destOrd="0" presId="urn:microsoft.com/office/officeart/2005/8/layout/list1"/>
    <dgm:cxn modelId="{66A516C0-1B93-4A51-9485-83E36B6153A0}" type="presParOf" srcId="{A0B52CDB-CCCC-46F1-8985-12AE25842DF1}" destId="{08786995-7797-4635-B0AB-C5443F094C72}" srcOrd="0" destOrd="0" presId="urn:microsoft.com/office/officeart/2005/8/layout/list1"/>
    <dgm:cxn modelId="{CC14BE91-4D2B-4C09-8744-EEC8F8C24BAD}" type="presParOf" srcId="{A0B52CDB-CCCC-46F1-8985-12AE25842DF1}" destId="{D3873B03-2645-44C8-A3CC-04EC41693933}" srcOrd="1" destOrd="0" presId="urn:microsoft.com/office/officeart/2005/8/layout/list1"/>
    <dgm:cxn modelId="{A6048D54-D58E-48BB-89D8-C90069350F95}" type="presParOf" srcId="{C0FFE42A-A710-4CE0-9673-071EFA90F0C9}" destId="{31768BF6-ACF0-4284-A707-AD663A4F2CAB}" srcOrd="1" destOrd="0" presId="urn:microsoft.com/office/officeart/2005/8/layout/list1"/>
    <dgm:cxn modelId="{0050363F-396F-4975-A458-104D5DDFB384}" type="presParOf" srcId="{C0FFE42A-A710-4CE0-9673-071EFA90F0C9}" destId="{8B71C97C-7886-4FA6-A08E-F58A014BFA37}" srcOrd="2" destOrd="0" presId="urn:microsoft.com/office/officeart/2005/8/layout/list1"/>
    <dgm:cxn modelId="{A3A1BA4D-3B3B-4D96-8E2C-42668CCAA47B}" type="presParOf" srcId="{C0FFE42A-A710-4CE0-9673-071EFA90F0C9}" destId="{285987DB-9348-4403-8C09-73E27C8EC0B6}" srcOrd="3" destOrd="0" presId="urn:microsoft.com/office/officeart/2005/8/layout/list1"/>
    <dgm:cxn modelId="{05A2927A-79DB-4498-825E-C938F3E1ACB6}" type="presParOf" srcId="{C0FFE42A-A710-4CE0-9673-071EFA90F0C9}" destId="{77F9CF93-1997-4EF6-8413-F7D3C47947FD}" srcOrd="4" destOrd="0" presId="urn:microsoft.com/office/officeart/2005/8/layout/list1"/>
    <dgm:cxn modelId="{FDAC8873-9174-449D-AFFB-C6B5A4C2AEA9}" type="presParOf" srcId="{77F9CF93-1997-4EF6-8413-F7D3C47947FD}" destId="{8B2A2A1B-071D-466B-9139-139CC5860FA5}" srcOrd="0" destOrd="0" presId="urn:microsoft.com/office/officeart/2005/8/layout/list1"/>
    <dgm:cxn modelId="{5E6A993C-ADDA-4363-AEA1-750A0F25CA8F}" type="presParOf" srcId="{77F9CF93-1997-4EF6-8413-F7D3C47947FD}" destId="{15FC5A33-57B2-4B6C-BF9D-D2948A3B607A}" srcOrd="1" destOrd="0" presId="urn:microsoft.com/office/officeart/2005/8/layout/list1"/>
    <dgm:cxn modelId="{A897685A-E7FA-414A-B491-FEE9E89DE043}" type="presParOf" srcId="{C0FFE42A-A710-4CE0-9673-071EFA90F0C9}" destId="{1F83384F-F301-457C-A739-FAB1E4B54B2F}" srcOrd="5" destOrd="0" presId="urn:microsoft.com/office/officeart/2005/8/layout/list1"/>
    <dgm:cxn modelId="{6AB00505-6F70-424F-99F3-4ADE612BF5D9}" type="presParOf" srcId="{C0FFE42A-A710-4CE0-9673-071EFA90F0C9}" destId="{A7349C82-E29D-442A-8FD8-4016EA842F9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1C97C-7886-4FA6-A08E-F58A014BFA37}">
      <dsp:nvSpPr>
        <dsp:cNvPr id="0" name=""/>
        <dsp:cNvSpPr/>
      </dsp:nvSpPr>
      <dsp:spPr>
        <a:xfrm>
          <a:off x="0" y="349692"/>
          <a:ext cx="8595360" cy="23908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95" tIns="479044" rIns="66709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CU Geobiology Community, especially my graduate student colleagues/friends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Co-authors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Adam Younkin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Friends and family</a:t>
          </a:r>
        </a:p>
      </dsp:txBody>
      <dsp:txXfrm>
        <a:off x="0" y="349692"/>
        <a:ext cx="8595360" cy="2390849"/>
      </dsp:txXfrm>
    </dsp:sp>
    <dsp:sp modelId="{D3873B03-2645-44C8-A3CC-04EC41693933}">
      <dsp:nvSpPr>
        <dsp:cNvPr id="0" name=""/>
        <dsp:cNvSpPr/>
      </dsp:nvSpPr>
      <dsp:spPr>
        <a:xfrm>
          <a:off x="429768" y="10212"/>
          <a:ext cx="6016752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419" tIns="0" rIns="22741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Support:</a:t>
          </a:r>
        </a:p>
      </dsp:txBody>
      <dsp:txXfrm>
        <a:off x="462912" y="43356"/>
        <a:ext cx="5950464" cy="612672"/>
      </dsp:txXfrm>
    </dsp:sp>
    <dsp:sp modelId="{A7349C82-E29D-442A-8FD8-4016EA842F99}">
      <dsp:nvSpPr>
        <dsp:cNvPr id="0" name=""/>
        <dsp:cNvSpPr/>
      </dsp:nvSpPr>
      <dsp:spPr>
        <a:xfrm>
          <a:off x="0" y="3204222"/>
          <a:ext cx="8595360" cy="959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95" tIns="479044" rIns="66709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University of Colorado Boulder Graduate School</a:t>
          </a:r>
        </a:p>
      </dsp:txBody>
      <dsp:txXfrm>
        <a:off x="0" y="3204222"/>
        <a:ext cx="8595360" cy="959962"/>
      </dsp:txXfrm>
    </dsp:sp>
    <dsp:sp modelId="{15FC5A33-57B2-4B6C-BF9D-D2948A3B607A}">
      <dsp:nvSpPr>
        <dsp:cNvPr id="0" name=""/>
        <dsp:cNvSpPr/>
      </dsp:nvSpPr>
      <dsp:spPr>
        <a:xfrm>
          <a:off x="429768" y="2864742"/>
          <a:ext cx="6016752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419" tIns="0" rIns="22741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Funding:</a:t>
          </a:r>
        </a:p>
      </dsp:txBody>
      <dsp:txXfrm>
        <a:off x="462912" y="2897886"/>
        <a:ext cx="5950464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5551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2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33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6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903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9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6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9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8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9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9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9" Type="http://schemas.openxmlformats.org/officeDocument/2006/relationships/image" Target="../media/image5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8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ea typeface="+mj-lt"/>
                <a:cs typeface="+mj-lt"/>
              </a:rPr>
              <a:t>Colonization of the marine realm and the Great Oxidation Event: Experimentally assessing the plasticity and evolution of cyanobacterial salinity tolerance</a:t>
            </a:r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Slides as PDF or PPTX available at: </a:t>
            </a:r>
            <a:r>
              <a:rPr lang="en-US" dirty="0">
                <a:ea typeface="+mn-lt"/>
                <a:cs typeface="+mn-lt"/>
              </a:rPr>
              <a:t>https://bit.ly/39Dk1Kc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Jennifer Reeve</a:t>
            </a:r>
            <a:r>
              <a:rPr lang="en-US" dirty="0"/>
              <a:t>, Boswell Wing, Christopher Greidanus, Maxwell Pashayan, Anya </a:t>
            </a:r>
            <a:r>
              <a:rPr lang="en-US" dirty="0" err="1"/>
              <a:t>Sukiennicki</a:t>
            </a:r>
            <a:r>
              <a:rPr lang="en-US" dirty="0"/>
              <a:t>, Paige Campbell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 err="1"/>
              <a:t>AbSciCon</a:t>
            </a:r>
            <a:r>
              <a:rPr lang="en-US" dirty="0"/>
              <a:t> 2022 – Recent Advances, Development and New Challenges in Understanding Early Life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C751-C8B8-3A21-C81D-B71579C2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norms intro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6EFC384-C19A-252F-8122-BB66AAF7D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049" y="1828800"/>
            <a:ext cx="6527005" cy="4351337"/>
          </a:xfrm>
        </p:spPr>
      </p:pic>
    </p:spTree>
    <p:extLst>
      <p:ext uri="{BB962C8B-B14F-4D97-AF65-F5344CB8AC3E}">
        <p14:creationId xmlns:p14="http://schemas.microsoft.com/office/powerpoint/2010/main" val="323251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3870E-1332-5BE6-289E-0B26E6E8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Reaction norms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4">
            <a:extLst>
              <a:ext uri="{FF2B5EF4-FFF2-40B4-BE49-F238E27FC236}">
                <a16:creationId xmlns:a16="http://schemas.microsoft.com/office/drawing/2014/main" id="{A7FAD930-2176-8DC9-2FBE-9987EC93D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375" y="944447"/>
            <a:ext cx="6616823" cy="496261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3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940B-EEB6-9443-26C0-74F71F4F0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tolerance in extant Cyanobacteria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704E-88E5-9EB2-0ACD-4E2DE47C7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Habitat predicts salinity tolerance</a:t>
            </a:r>
          </a:p>
          <a:p>
            <a:r>
              <a:rPr lang="en-US" dirty="0"/>
              <a:t>Salinity tolerance is a discrete trait</a:t>
            </a:r>
          </a:p>
        </p:txBody>
      </p:sp>
    </p:spTree>
    <p:extLst>
      <p:ext uri="{BB962C8B-B14F-4D97-AF65-F5344CB8AC3E}">
        <p14:creationId xmlns:p14="http://schemas.microsoft.com/office/powerpoint/2010/main" val="190231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670E-0FBE-27C1-D2A9-01D8ADCA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question: Can we identify molecular mechanisms behind the different response shapes?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44745BE-62C6-C7DA-8E56-ABF025732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7"/>
          <a:stretch/>
        </p:blipFill>
        <p:spPr>
          <a:xfrm>
            <a:off x="2628536" y="1805460"/>
            <a:ext cx="3755635" cy="3468524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D73AE5E-8677-D137-04A9-C842EDF1E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962" y="3373679"/>
            <a:ext cx="2120590" cy="1653229"/>
          </a:xfrm>
          <a:prstGeom prst="rect">
            <a:avLst/>
          </a:prstGeom>
        </p:spPr>
      </p:pic>
      <p:pic>
        <p:nvPicPr>
          <p:cNvPr id="3" name="Graphic 5">
            <a:extLst>
              <a:ext uri="{FF2B5EF4-FFF2-40B4-BE49-F238E27FC236}">
                <a16:creationId xmlns:a16="http://schemas.microsoft.com/office/drawing/2014/main" id="{0BB591C5-9CF2-23D6-5AD3-16DB19C02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962" y="5098778"/>
            <a:ext cx="2120591" cy="1659906"/>
          </a:xfrm>
          <a:prstGeom prst="rect">
            <a:avLst/>
          </a:prstGeom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A06C411B-611C-1DF9-9F7A-A5B133EED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961" y="1651193"/>
            <a:ext cx="2120591" cy="1659906"/>
          </a:xfrm>
          <a:prstGeom prst="rect">
            <a:avLst/>
          </a:prstGeom>
        </p:spPr>
      </p:pic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0CC03247-244B-6133-894E-7CFCCAECE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180" y="3877722"/>
            <a:ext cx="4583151" cy="28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2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E5A1-3888-0FE0-279F-3A060F7D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question: How do these reaction norms evolve?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04649CE9-35ED-0227-ED86-30F348A1C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4064" y="1736238"/>
            <a:ext cx="8048625" cy="4350608"/>
          </a:xfr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4C538EB5-3BC3-201C-5C0E-15A847EBC6D9}"/>
              </a:ext>
            </a:extLst>
          </p:cNvPr>
          <p:cNvSpPr/>
          <p:nvPr/>
        </p:nvSpPr>
        <p:spPr>
          <a:xfrm>
            <a:off x="2270192" y="3426499"/>
            <a:ext cx="483219" cy="975731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F1B9-9DF9-BC13-E9B0-1F6DBCABD4F9}"/>
              </a:ext>
            </a:extLst>
          </p:cNvPr>
          <p:cNvSpPr txBox="1"/>
          <p:nvPr/>
        </p:nvSpPr>
        <p:spPr>
          <a:xfrm>
            <a:off x="363808" y="3514028"/>
            <a:ext cx="1795347" cy="646331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Ancestral state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544035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E5A1-3888-0FE0-279F-3A060F7D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question: How do these reaction norms evolve?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04649CE9-35ED-0227-ED86-30F348A1C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4064" y="1736238"/>
            <a:ext cx="8048625" cy="4350608"/>
          </a:xfr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4C538EB5-3BC3-201C-5C0E-15A847EBC6D9}"/>
              </a:ext>
            </a:extLst>
          </p:cNvPr>
          <p:cNvSpPr/>
          <p:nvPr/>
        </p:nvSpPr>
        <p:spPr>
          <a:xfrm rot="10800000">
            <a:off x="2298070" y="3426499"/>
            <a:ext cx="483219" cy="975731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CF1B9-9DF9-BC13-E9B0-1F6DBCABD4F9}"/>
              </a:ext>
            </a:extLst>
          </p:cNvPr>
          <p:cNvSpPr txBox="1"/>
          <p:nvPr/>
        </p:nvSpPr>
        <p:spPr>
          <a:xfrm>
            <a:off x="363808" y="3681296"/>
            <a:ext cx="1795347" cy="646331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Experimental evolution</a:t>
            </a:r>
          </a:p>
        </p:txBody>
      </p:sp>
    </p:spTree>
    <p:extLst>
      <p:ext uri="{BB962C8B-B14F-4D97-AF65-F5344CB8AC3E}">
        <p14:creationId xmlns:p14="http://schemas.microsoft.com/office/powerpoint/2010/main" val="3904239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68EA504-F6E5-457A-ACFA-2F5FEB89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16EAD-51FF-A1CD-1275-F8CA88D7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Acknowledgements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4EC106C-6FA6-7E78-8D49-C45714EFB1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466484"/>
              </p:ext>
            </p:extLst>
          </p:nvPr>
        </p:nvGraphicFramePr>
        <p:xfrm>
          <a:off x="1261872" y="2005739"/>
          <a:ext cx="8595360" cy="4174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716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4A2C2-4F61-8B76-0C36-5DBBB424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028699"/>
            <a:ext cx="9418320" cy="38620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8FE43-14D9-E82C-104C-C19E5A0B8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5237670"/>
            <a:ext cx="9418320" cy="118326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Email: jennifer.reeve@colorado.edu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Twitter: @seejenscience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86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1669-7D38-B069-F7F0-B091B56C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98" y="1872039"/>
            <a:ext cx="4987734" cy="3115376"/>
          </a:xfrm>
        </p:spPr>
        <p:txBody>
          <a:bodyPr>
            <a:normAutofit/>
          </a:bodyPr>
          <a:lstStyle/>
          <a:p>
            <a:r>
              <a:rPr lang="en-US" dirty="0"/>
              <a:t>Cyanobacteria drove the oxidation of Earth's atmosphere</a:t>
            </a:r>
          </a:p>
        </p:txBody>
      </p:sp>
      <p:pic>
        <p:nvPicPr>
          <p:cNvPr id="4" name="Picture 4" descr="Figure showing evidence for phototrophy and evidence for oxygen over a timeline from the Hadean (4.5 Ga) to the Phanerozoic (0 Ga).&#10;&#10;Citation: Fischer WW, et. al. 2016. Annua. Rev. Earth Planet. Sci. 44:647-83">
            <a:extLst>
              <a:ext uri="{FF2B5EF4-FFF2-40B4-BE49-F238E27FC236}">
                <a16:creationId xmlns:a16="http://schemas.microsoft.com/office/drawing/2014/main" id="{CBE8B295-F0B7-DFBA-09B5-2354BFC3C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979" y="56707"/>
            <a:ext cx="6008263" cy="6752522"/>
          </a:xfrm>
        </p:spPr>
      </p:pic>
    </p:spTree>
    <p:extLst>
      <p:ext uri="{BB962C8B-B14F-4D97-AF65-F5344CB8AC3E}">
        <p14:creationId xmlns:p14="http://schemas.microsoft.com/office/powerpoint/2010/main" val="384219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0834D-D958-E22E-19A5-721FC8B8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913706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100" dirty="0">
                <a:solidFill>
                  <a:srgbClr val="FFFFFF"/>
                </a:solidFill>
              </a:rPr>
              <a:t>The timing of the origin of oxygenic photosynthesis is actively debated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78F40041-F61D-35D4-EF96-19BA6C5C5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590" y="66462"/>
            <a:ext cx="5468515" cy="669071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19D49-1CD5-2FD2-9181-BFC9812093A3}"/>
              </a:ext>
            </a:extLst>
          </p:cNvPr>
          <p:cNvSpPr txBox="1"/>
          <p:nvPr/>
        </p:nvSpPr>
        <p:spPr>
          <a:xfrm>
            <a:off x="6713034" y="-557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Shih et. al. 2017</a:t>
            </a:r>
          </a:p>
        </p:txBody>
      </p:sp>
    </p:spTree>
    <p:extLst>
      <p:ext uri="{BB962C8B-B14F-4D97-AF65-F5344CB8AC3E}">
        <p14:creationId xmlns:p14="http://schemas.microsoft.com/office/powerpoint/2010/main" val="71759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1669-7D38-B069-F7F0-B091B56C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Salinity may have played a key role in the early evolution of Cyanobacteria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5A37430-C601-59AC-CD09-64E859F9A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5" r="19429" b="44961"/>
          <a:stretch/>
        </p:blipFill>
        <p:spPr>
          <a:xfrm>
            <a:off x="7224998" y="5250234"/>
            <a:ext cx="3476310" cy="62674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3AC3F04-EFBB-ACCF-16F9-BE88F2614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88"/>
          <a:stretch/>
        </p:blipFill>
        <p:spPr>
          <a:xfrm>
            <a:off x="6872955" y="5960705"/>
            <a:ext cx="4324036" cy="665265"/>
          </a:xfrm>
          <a:prstGeom prst="rect">
            <a:avLst/>
          </a:prstGeom>
        </p:spPr>
      </p:pic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5F8F14-C947-C170-5B70-BBF40E9D5B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034" r="-219"/>
          <a:stretch/>
        </p:blipFill>
        <p:spPr>
          <a:xfrm>
            <a:off x="6941244" y="4235788"/>
            <a:ext cx="4050661" cy="8861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1D8F908-358A-A555-6F19-4F13147BD7D1}"/>
              </a:ext>
            </a:extLst>
          </p:cNvPr>
          <p:cNvGrpSpPr/>
          <p:nvPr/>
        </p:nvGrpSpPr>
        <p:grpSpPr>
          <a:xfrm>
            <a:off x="2252330" y="1691228"/>
            <a:ext cx="7713921" cy="2335520"/>
            <a:chOff x="37214" y="1691228"/>
            <a:chExt cx="7713921" cy="2335520"/>
          </a:xfrm>
        </p:grpSpPr>
        <p:pic>
          <p:nvPicPr>
            <p:cNvPr id="7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F911BEA-89C9-4F7D-1F18-81C0603C0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77" y="1691228"/>
              <a:ext cx="7660758" cy="23325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BDA1B5-07F6-7937-0208-23A154657A9E}"/>
                </a:ext>
              </a:extLst>
            </p:cNvPr>
            <p:cNvSpPr txBox="1"/>
            <p:nvPr/>
          </p:nvSpPr>
          <p:spPr>
            <a:xfrm>
              <a:off x="37214" y="3749749"/>
              <a:ext cx="484313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Sánchez-Baracaldo et. al. 2005</a:t>
              </a:r>
              <a:endParaRPr lang="en-US" sz="1200">
                <a:ea typeface="+mn-lt"/>
                <a:cs typeface="+mn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1FD5DF-FAC5-F6B0-0569-D957DBF3EE1D}"/>
              </a:ext>
            </a:extLst>
          </p:cNvPr>
          <p:cNvGrpSpPr/>
          <p:nvPr/>
        </p:nvGrpSpPr>
        <p:grpSpPr>
          <a:xfrm>
            <a:off x="81519" y="4079408"/>
            <a:ext cx="6624083" cy="2668670"/>
            <a:chOff x="5194007" y="4114850"/>
            <a:chExt cx="6624083" cy="2668670"/>
          </a:xfrm>
        </p:grpSpPr>
        <p:pic>
          <p:nvPicPr>
            <p:cNvPr id="4" name="Picture 6" descr="Diagram, schematic&#10;&#10;Description automatically generated">
              <a:extLst>
                <a:ext uri="{FF2B5EF4-FFF2-40B4-BE49-F238E27FC236}">
                  <a16:creationId xmlns:a16="http://schemas.microsoft.com/office/drawing/2014/main" id="{CE1BEEE4-DF67-C10A-58D9-114FBD06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4007" y="4114850"/>
              <a:ext cx="6624083" cy="26686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4AFA1A-8536-BA33-3750-C45D8927E4B3}"/>
                </a:ext>
              </a:extLst>
            </p:cNvPr>
            <p:cNvSpPr txBox="1"/>
            <p:nvPr/>
          </p:nvSpPr>
          <p:spPr>
            <a:xfrm>
              <a:off x="9811414" y="6479880"/>
              <a:ext cx="146729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Blank et. al. 2009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03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AFF5-1EEF-5C77-5F51-AAC6393F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2663707"/>
          </a:xfrm>
        </p:spPr>
        <p:txBody>
          <a:bodyPr>
            <a:normAutofit/>
          </a:bodyPr>
          <a:lstStyle/>
          <a:p>
            <a:r>
              <a:rPr lang="en-US" dirty="0"/>
              <a:t>Using ancestral state reconstruction (ASR) on cyanobacterial salinity tolerance relies on assumptions about extant cyanobacteria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47F6-1261-A1AB-2E19-65A1C9DD0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3630500"/>
            <a:ext cx="8595360" cy="25496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Habitat predicts salinity tolerance</a:t>
            </a:r>
          </a:p>
          <a:p>
            <a:r>
              <a:rPr lang="en-US" sz="3600" dirty="0"/>
              <a:t>Salinity tolerance is a discrete trait</a:t>
            </a:r>
          </a:p>
        </p:txBody>
      </p:sp>
    </p:spTree>
    <p:extLst>
      <p:ext uri="{BB962C8B-B14F-4D97-AF65-F5344CB8AC3E}">
        <p14:creationId xmlns:p14="http://schemas.microsoft.com/office/powerpoint/2010/main" val="76744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A77A-2261-47CE-8ADE-B55B1794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surveyed the literature to develop a database of cyanobacterial responses to changes in salinity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DAA4F33-0DE0-0399-A445-00D8A0CC9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9311" y="6181295"/>
            <a:ext cx="3336964" cy="525367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504A2C6-8E85-7000-26B9-2B413C9E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954" y="4339756"/>
            <a:ext cx="2743200" cy="85926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8C13391-E40C-8024-750F-1051647D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328" y="3718580"/>
            <a:ext cx="2743200" cy="39399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4911581-BF2F-167D-017A-FD1B4728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29" y="6109669"/>
            <a:ext cx="2743200" cy="595881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A5B370A-225A-3B56-0444-FB8BDF363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47" y="5425411"/>
            <a:ext cx="4221296" cy="43228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8BE0AB1-086D-56C7-9151-04D9EE7AC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04" y="4952910"/>
            <a:ext cx="2743200" cy="679554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6669E40B-CD31-9037-93B9-808870FD56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4006933"/>
            <a:ext cx="2743200" cy="496664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ACE78FDC-018F-40C7-7F1E-F0D75B321C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472" y="2940904"/>
            <a:ext cx="2743200" cy="737493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D1CE17BA-1F21-997C-9332-62F07E6787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7171" y="2578388"/>
            <a:ext cx="2743200" cy="966767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D69EE0A-45F9-7AA3-40DB-62C509E55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8327" y="2120037"/>
            <a:ext cx="2743200" cy="561445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D9F4BF3B-DED0-1725-DF74-5509A91894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0906" y="1813980"/>
            <a:ext cx="2743200" cy="439101"/>
          </a:xfrm>
          <a:prstGeom prst="rect">
            <a:avLst/>
          </a:prstGeo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9881CAFA-7BB3-5B3D-EDB4-F270887ED1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472" y="1811163"/>
            <a:ext cx="2743200" cy="867047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2B5CDFED-84CB-C8E2-108A-D84E41B68A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4400" y="3157065"/>
            <a:ext cx="2743200" cy="543869"/>
          </a:xfrm>
          <a:prstGeom prst="rect">
            <a:avLst/>
          </a:prstGeom>
        </p:spPr>
      </p:pic>
      <p:pic>
        <p:nvPicPr>
          <p:cNvPr id="17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26C37FB-CCD5-7BD4-FE05-F724A233F0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4400" y="3142338"/>
            <a:ext cx="2743200" cy="573325"/>
          </a:xfrm>
          <a:prstGeom prst="rect">
            <a:avLst/>
          </a:prstGeom>
        </p:spPr>
      </p:pic>
      <p:pic>
        <p:nvPicPr>
          <p:cNvPr id="18" name="Picture 1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5B5CCFA-1A34-556A-9410-6982F3A5DE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4400" y="3042887"/>
            <a:ext cx="2743200" cy="772227"/>
          </a:xfrm>
          <a:prstGeom prst="rect">
            <a:avLst/>
          </a:prstGeom>
        </p:spPr>
      </p:pic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1BB91081-A7C6-CE1C-2712-F7DBFAF5AB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1604" y="1177917"/>
            <a:ext cx="2743200" cy="1105298"/>
          </a:xfrm>
          <a:prstGeom prst="rect">
            <a:avLst/>
          </a:prstGeom>
        </p:spPr>
      </p:pic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7485949C-D467-E505-FB67-42994652580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15340" y="3181760"/>
            <a:ext cx="2743200" cy="549564"/>
          </a:xfrm>
          <a:prstGeom prst="rect">
            <a:avLst/>
          </a:prstGeom>
        </p:spPr>
      </p:pic>
      <p:pic>
        <p:nvPicPr>
          <p:cNvPr id="21" name="Picture 21" descr="Text&#10;&#10;Description automatically generated">
            <a:extLst>
              <a:ext uri="{FF2B5EF4-FFF2-40B4-BE49-F238E27FC236}">
                <a16:creationId xmlns:a16="http://schemas.microsoft.com/office/drawing/2014/main" id="{9BB58AD9-28F7-9958-4637-7692BD576C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6162" y="6068755"/>
            <a:ext cx="2743200" cy="672588"/>
          </a:xfrm>
          <a:prstGeom prst="rect">
            <a:avLst/>
          </a:prstGeom>
        </p:spPr>
      </p:pic>
      <p:pic>
        <p:nvPicPr>
          <p:cNvPr id="22" name="Picture 22" descr="Text&#10;&#10;Description automatically generated">
            <a:extLst>
              <a:ext uri="{FF2B5EF4-FFF2-40B4-BE49-F238E27FC236}">
                <a16:creationId xmlns:a16="http://schemas.microsoft.com/office/drawing/2014/main" id="{12B430C6-E179-6E34-103F-DCF7E61314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1236" y="5916573"/>
            <a:ext cx="2743200" cy="492079"/>
          </a:xfrm>
          <a:prstGeom prst="rect">
            <a:avLst/>
          </a:prstGeom>
        </p:spPr>
      </p:pic>
      <p:pic>
        <p:nvPicPr>
          <p:cNvPr id="23" name="Picture 23" descr="Text&#10;&#10;Description automatically generated">
            <a:extLst>
              <a:ext uri="{FF2B5EF4-FFF2-40B4-BE49-F238E27FC236}">
                <a16:creationId xmlns:a16="http://schemas.microsoft.com/office/drawing/2014/main" id="{79C8A2A3-AA32-FDFE-1747-016203FA24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2255" y="5643116"/>
            <a:ext cx="2743200" cy="345743"/>
          </a:xfrm>
          <a:prstGeom prst="rect">
            <a:avLst/>
          </a:prstGeom>
        </p:spPr>
      </p:pic>
      <p:pic>
        <p:nvPicPr>
          <p:cNvPr id="24" name="Picture 2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A40EA3-CD41-CCD7-D518-B9E8989ADA7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64745" y="1458407"/>
            <a:ext cx="2743200" cy="702527"/>
          </a:xfrm>
          <a:prstGeom prst="rect">
            <a:avLst/>
          </a:prstGeom>
        </p:spPr>
      </p:pic>
      <p:pic>
        <p:nvPicPr>
          <p:cNvPr id="25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5345A4-8020-44D8-347C-D720744F156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42472" y="2285133"/>
            <a:ext cx="2743200" cy="580119"/>
          </a:xfrm>
          <a:prstGeom prst="rect">
            <a:avLst/>
          </a:prstGeom>
        </p:spPr>
      </p:pic>
      <p:pic>
        <p:nvPicPr>
          <p:cNvPr id="26" name="Picture 26" descr="Text&#10;&#10;Description automatically generated">
            <a:extLst>
              <a:ext uri="{FF2B5EF4-FFF2-40B4-BE49-F238E27FC236}">
                <a16:creationId xmlns:a16="http://schemas.microsoft.com/office/drawing/2014/main" id="{7CF44A61-4573-88D6-AB1A-5F507408336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02954" y="3510912"/>
            <a:ext cx="2743200" cy="533911"/>
          </a:xfrm>
          <a:prstGeom prst="rect">
            <a:avLst/>
          </a:prstGeom>
        </p:spPr>
      </p:pic>
      <p:pic>
        <p:nvPicPr>
          <p:cNvPr id="27" name="Picture 27" descr="Text&#10;&#10;Description automatically generated">
            <a:extLst>
              <a:ext uri="{FF2B5EF4-FFF2-40B4-BE49-F238E27FC236}">
                <a16:creationId xmlns:a16="http://schemas.microsoft.com/office/drawing/2014/main" id="{B47E1C35-1463-2A38-8796-FE73A1F693A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77219" y="3822751"/>
            <a:ext cx="2743200" cy="497801"/>
          </a:xfrm>
          <a:prstGeom prst="rect">
            <a:avLst/>
          </a:prstGeom>
        </p:spPr>
      </p:pic>
      <p:pic>
        <p:nvPicPr>
          <p:cNvPr id="28" name="Picture 28" descr="Text&#10;&#10;Description automatically generated">
            <a:extLst>
              <a:ext uri="{FF2B5EF4-FFF2-40B4-BE49-F238E27FC236}">
                <a16:creationId xmlns:a16="http://schemas.microsoft.com/office/drawing/2014/main" id="{1884E86B-E649-D62A-F9D5-988FE066602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86520" y="1109436"/>
            <a:ext cx="2743200" cy="452718"/>
          </a:xfrm>
          <a:prstGeom prst="rect">
            <a:avLst/>
          </a:prstGeom>
        </p:spPr>
      </p:pic>
      <p:pic>
        <p:nvPicPr>
          <p:cNvPr id="29" name="Picture 29" descr="Text&#10;&#10;Description automatically generated">
            <a:extLst>
              <a:ext uri="{FF2B5EF4-FFF2-40B4-BE49-F238E27FC236}">
                <a16:creationId xmlns:a16="http://schemas.microsoft.com/office/drawing/2014/main" id="{DD970530-D304-F430-C445-11BB108D35F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44328" y="4098576"/>
            <a:ext cx="2743200" cy="313379"/>
          </a:xfrm>
          <a:prstGeom prst="rect">
            <a:avLst/>
          </a:prstGeom>
        </p:spPr>
      </p:pic>
      <p:pic>
        <p:nvPicPr>
          <p:cNvPr id="30" name="Picture 30" descr="Text&#10;&#10;Description automatically generated">
            <a:extLst>
              <a:ext uri="{FF2B5EF4-FFF2-40B4-BE49-F238E27FC236}">
                <a16:creationId xmlns:a16="http://schemas.microsoft.com/office/drawing/2014/main" id="{F6B9C690-17AD-BE9F-EDCB-4FD463584DE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74834" y="2820969"/>
            <a:ext cx="2743200" cy="610134"/>
          </a:xfrm>
          <a:prstGeom prst="rect">
            <a:avLst/>
          </a:prstGeom>
        </p:spPr>
      </p:pic>
      <p:pic>
        <p:nvPicPr>
          <p:cNvPr id="31" name="Picture 31" descr="Text&#10;&#10;Description automatically generated">
            <a:extLst>
              <a:ext uri="{FF2B5EF4-FFF2-40B4-BE49-F238E27FC236}">
                <a16:creationId xmlns:a16="http://schemas.microsoft.com/office/drawing/2014/main" id="{04AF04A5-3B2C-25D3-20F7-4BE84D372D9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172858" y="2453092"/>
            <a:ext cx="2743200" cy="244202"/>
          </a:xfrm>
          <a:prstGeom prst="rect">
            <a:avLst/>
          </a:prstGeom>
        </p:spPr>
      </p:pic>
      <p:pic>
        <p:nvPicPr>
          <p:cNvPr id="32" name="Picture 32" descr="Text&#10;&#10;Description automatically generated">
            <a:extLst>
              <a:ext uri="{FF2B5EF4-FFF2-40B4-BE49-F238E27FC236}">
                <a16:creationId xmlns:a16="http://schemas.microsoft.com/office/drawing/2014/main" id="{12E3090F-4AF0-8A71-E227-44F47CA7EAD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38400" y="4515116"/>
            <a:ext cx="2743200" cy="398369"/>
          </a:xfrm>
          <a:prstGeom prst="rect">
            <a:avLst/>
          </a:prstGeom>
        </p:spPr>
      </p:pic>
      <p:pic>
        <p:nvPicPr>
          <p:cNvPr id="33" name="Picture 3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27D571D-4C42-ACD1-4B37-31332C5A5B4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504761" y="4454712"/>
            <a:ext cx="2743200" cy="610985"/>
          </a:xfrm>
          <a:prstGeom prst="rect">
            <a:avLst/>
          </a:prstGeom>
        </p:spPr>
      </p:pic>
      <p:pic>
        <p:nvPicPr>
          <p:cNvPr id="34" name="Picture 34" descr="Text&#10;&#10;Description automatically generated">
            <a:extLst>
              <a:ext uri="{FF2B5EF4-FFF2-40B4-BE49-F238E27FC236}">
                <a16:creationId xmlns:a16="http://schemas.microsoft.com/office/drawing/2014/main" id="{F9C56AD5-567F-EEB4-A2B1-D66FE795DB3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723701" y="5132544"/>
            <a:ext cx="2743200" cy="724237"/>
          </a:xfrm>
          <a:prstGeom prst="rect">
            <a:avLst/>
          </a:prstGeom>
        </p:spPr>
      </p:pic>
      <p:pic>
        <p:nvPicPr>
          <p:cNvPr id="35" name="Picture 35" descr="Text&#10;&#10;Description automatically generated">
            <a:extLst>
              <a:ext uri="{FF2B5EF4-FFF2-40B4-BE49-F238E27FC236}">
                <a16:creationId xmlns:a16="http://schemas.microsoft.com/office/drawing/2014/main" id="{1879FF75-2211-1C65-66A1-F5B396BF6C4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950065" y="6374639"/>
            <a:ext cx="2743200" cy="4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4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39E0C-A185-509D-5D1D-6CDB02D6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Maximum salinity of growth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0">
            <a:extLst>
              <a:ext uri="{FF2B5EF4-FFF2-40B4-BE49-F238E27FC236}">
                <a16:creationId xmlns:a16="http://schemas.microsoft.com/office/drawing/2014/main" id="{0CDDDED5-555F-189A-0DE4-3856DDB4E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375" y="944447"/>
            <a:ext cx="6616823" cy="49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89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5A793-CA86-87D5-E155-AFCC0B0D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Salinity of maximum growth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2">
            <a:extLst>
              <a:ext uri="{FF2B5EF4-FFF2-40B4-BE49-F238E27FC236}">
                <a16:creationId xmlns:a16="http://schemas.microsoft.com/office/drawing/2014/main" id="{83DAF0ED-1A91-12EB-ADBF-0E2A39AA0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375" y="944447"/>
            <a:ext cx="6616823" cy="49626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0B382-7920-8656-6016-4374D87D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Discrete growth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2">
            <a:extLst>
              <a:ext uri="{FF2B5EF4-FFF2-40B4-BE49-F238E27FC236}">
                <a16:creationId xmlns:a16="http://schemas.microsoft.com/office/drawing/2014/main" id="{934EAD5B-6DBF-4774-7DA8-EF2F537F1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375" y="944447"/>
            <a:ext cx="6616823" cy="49626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5098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View</vt:lpstr>
      <vt:lpstr>Colonization of the marine realm and the Great Oxidation Event: Experimentally assessing the plasticity and evolution of cyanobacterial salinity tolerance</vt:lpstr>
      <vt:lpstr>Cyanobacteria drove the oxidation of Earth's atmosphere</vt:lpstr>
      <vt:lpstr>The timing of the origin of oxygenic photosynthesis is actively debated</vt:lpstr>
      <vt:lpstr>Salinity may have played a key role in the early evolution of Cyanobacteria</vt:lpstr>
      <vt:lpstr>Using ancestral state reconstruction (ASR) on cyanobacterial salinity tolerance relies on assumptions about extant cyanobacteria</vt:lpstr>
      <vt:lpstr>We surveyed the literature to develop a database of cyanobacterial responses to changes in salinity</vt:lpstr>
      <vt:lpstr>Maximum salinity of growth</vt:lpstr>
      <vt:lpstr>Salinity of maximum growth</vt:lpstr>
      <vt:lpstr>Discrete growth</vt:lpstr>
      <vt:lpstr>Reaction norms intro</vt:lpstr>
      <vt:lpstr>Reaction norms</vt:lpstr>
      <vt:lpstr>Salinity tolerance in extant Cyanobacteria</vt:lpstr>
      <vt:lpstr>Future question: Can we identify molecular mechanisms behind the different response shapes?</vt:lpstr>
      <vt:lpstr>Future question: How do these reaction norms evolve?</vt:lpstr>
      <vt:lpstr>Future question: How do these reaction norms evolve?</vt:lpstr>
      <vt:lpstr>Acknowledgements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417</cp:revision>
  <dcterms:created xsi:type="dcterms:W3CDTF">2022-04-29T15:56:36Z</dcterms:created>
  <dcterms:modified xsi:type="dcterms:W3CDTF">2022-05-09T21:22:24Z</dcterms:modified>
</cp:coreProperties>
</file>